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6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9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7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9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8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9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8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8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54AD-EC06-F84E-A5DB-8A013E4C5E31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BF97-55A2-6142-B0FC-D0462C7A7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0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59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5</a:t>
            </a:r>
            <a:br>
              <a:rPr lang="en-US" dirty="0" smtClean="0"/>
            </a:br>
            <a:r>
              <a:rPr lang="en-US" dirty="0" smtClean="0"/>
              <a:t>Discourse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67" y="4354123"/>
            <a:ext cx="8438444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Le Greco M. (2014). In: Mills J and Birks M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guide. </a:t>
            </a:r>
            <a:r>
              <a:rPr lang="en-US" dirty="0" smtClean="0"/>
              <a:t>London: Sage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47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Useful approach to address questions related to identity, language, social relationships and power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Useful methodology for focusing on the interaction of language in phenomena such as the social construction of lived experiences and power relations in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30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Depends on how the researcher works with talk and, or, text </a:t>
            </a:r>
            <a:r>
              <a:rPr lang="en-US" sz="1400" dirty="0" smtClean="0"/>
              <a:t>(Chilton and </a:t>
            </a:r>
            <a:r>
              <a:rPr lang="en-US" sz="1400" dirty="0" err="1" smtClean="0"/>
              <a:t>Schaffner</a:t>
            </a:r>
            <a:r>
              <a:rPr lang="en-US" sz="1400" dirty="0" smtClean="0"/>
              <a:t>, 2002; Hodge and </a:t>
            </a:r>
            <a:r>
              <a:rPr lang="en-US" sz="1400" dirty="0" err="1" smtClean="0"/>
              <a:t>McHoul</a:t>
            </a:r>
            <a:r>
              <a:rPr lang="en-US" sz="1400" dirty="0" smtClean="0"/>
              <a:t>, 1992)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For example, </a:t>
            </a:r>
            <a:r>
              <a:rPr lang="en-US" dirty="0"/>
              <a:t>researchers focusing on ‘talk</a:t>
            </a:r>
            <a:r>
              <a:rPr lang="en-US" dirty="0" smtClean="0"/>
              <a:t>’ at the micro-level often position themselves as unobtrusively as possible, especially during data collection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04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Researchers who emphasize ‘text’ over ‘talk’ in their research design position themselves at a distance from the origination and production of the text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Researchers who study both ‘text’ and ‘talk’, especially across micro, </a:t>
            </a:r>
            <a:r>
              <a:rPr lang="en-US" dirty="0" err="1" smtClean="0"/>
              <a:t>meso</a:t>
            </a:r>
            <a:r>
              <a:rPr lang="en-US" dirty="0" smtClean="0"/>
              <a:t> &amp; macro discourses take greater liberties with how they position themselves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82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100" y="1600200"/>
            <a:ext cx="8582312" cy="5046133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 smtClean="0"/>
              <a:t>Discourse analysis includes: </a:t>
            </a:r>
            <a:r>
              <a:rPr lang="en-US" sz="2400" i="1" dirty="0" smtClean="0"/>
              <a:t>Technical</a:t>
            </a:r>
            <a:r>
              <a:rPr lang="en-US" sz="2400" dirty="0" smtClean="0"/>
              <a:t> or </a:t>
            </a:r>
            <a:r>
              <a:rPr lang="en-US" sz="2400" i="1" dirty="0" smtClean="0"/>
              <a:t>situated</a:t>
            </a:r>
            <a:r>
              <a:rPr lang="en-US" sz="2400" dirty="0" smtClean="0"/>
              <a:t> discourse analysis (DA)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i="1" dirty="0" smtClean="0"/>
              <a:t>Technical</a:t>
            </a:r>
            <a:r>
              <a:rPr lang="en-US" sz="2400" dirty="0" smtClean="0"/>
              <a:t> DA follows a strict code of methodological practice comprising five key components:</a:t>
            </a:r>
          </a:p>
          <a:p>
            <a:pPr marL="719138" indent="-3667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Recording interaction</a:t>
            </a:r>
          </a:p>
          <a:p>
            <a:pPr marL="719138" indent="-3667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Transcribing the tape</a:t>
            </a:r>
          </a:p>
          <a:p>
            <a:pPr marL="719138" indent="-3667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Repeated study of the tape</a:t>
            </a:r>
          </a:p>
          <a:p>
            <a:pPr marL="719138" indent="-3667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Formulating claims about the conversational moves, structures and strategies demonstrated in the interaction</a:t>
            </a:r>
          </a:p>
          <a:p>
            <a:pPr marL="719138" indent="-3667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Building an argument with transcript excerpts that are analyzed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0621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Aligning philosophy and methodology with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US" i="1" dirty="0" smtClean="0"/>
              <a:t>Situated</a:t>
            </a:r>
            <a:r>
              <a:rPr lang="en-US" dirty="0" smtClean="0"/>
              <a:t> DA: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Suggests that the way we use words is context bound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Focuses on what constitutes a context, </a:t>
            </a:r>
            <a:r>
              <a:rPr lang="en-US" dirty="0"/>
              <a:t>what organizes contexts across micro, </a:t>
            </a:r>
            <a:r>
              <a:rPr lang="en-US" dirty="0" err="1"/>
              <a:t>meso</a:t>
            </a:r>
            <a:r>
              <a:rPr lang="en-US" dirty="0"/>
              <a:t> &amp; macro </a:t>
            </a:r>
            <a:r>
              <a:rPr lang="en-US" dirty="0" smtClean="0"/>
              <a:t>levels and what situates a discourse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28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Aligning philosophy and methodology with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Different decision processes according to researcher’s approach to ‘technical’ or ‘situated’ elements within study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Technical DA favors micro-instances of discourse without researcher facilitation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Situated DA favors embodied and participatory methods that draw connections across contexts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30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Methods almost exclusively qualitative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May include: recordings of naturally occurring speech, interviews, observations, relevant texts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Preference is for some form of talk in social settings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Need to be </a:t>
            </a:r>
            <a:r>
              <a:rPr lang="en-US" dirty="0"/>
              <a:t>unobtrusive so as to </a:t>
            </a:r>
            <a:r>
              <a:rPr lang="en-US" dirty="0" smtClean="0"/>
              <a:t>minimize researcher influence on interaction between participants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Ensure ethical processes are used to capture actual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50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In </a:t>
            </a:r>
            <a:r>
              <a:rPr lang="en-US" i="1" dirty="0" smtClean="0"/>
              <a:t>situated</a:t>
            </a:r>
            <a:r>
              <a:rPr lang="en-US" dirty="0" smtClean="0"/>
              <a:t> DA </a:t>
            </a:r>
            <a:r>
              <a:rPr lang="en-US" i="1" dirty="0" smtClean="0"/>
              <a:t>discourse tracing </a:t>
            </a:r>
            <a:r>
              <a:rPr lang="en-US" dirty="0" smtClean="0"/>
              <a:t>offers a method for studying multi-level discursive practices from critical</a:t>
            </a:r>
            <a:r>
              <a:rPr lang="en-US" dirty="0"/>
              <a:t>, participatory, and post-structural traditions </a:t>
            </a:r>
            <a:r>
              <a:rPr lang="en-US" sz="1500" dirty="0" smtClean="0"/>
              <a:t>(</a:t>
            </a:r>
            <a:r>
              <a:rPr lang="en-US" sz="1500" dirty="0" err="1" smtClean="0"/>
              <a:t>LeGreco</a:t>
            </a:r>
            <a:r>
              <a:rPr lang="en-US" sz="1500" dirty="0" smtClean="0"/>
              <a:t> </a:t>
            </a:r>
            <a:r>
              <a:rPr lang="en-US" sz="1500" dirty="0" smtClean="0"/>
              <a:t>and </a:t>
            </a:r>
            <a:r>
              <a:rPr lang="en-US" sz="1500" dirty="0" smtClean="0"/>
              <a:t>Tracy, 2009)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Generally involves large data sets to support claims about how discourses get situated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Using </a:t>
            </a:r>
            <a:r>
              <a:rPr lang="en-US" i="1" dirty="0" smtClean="0"/>
              <a:t>discourse tracing </a:t>
            </a:r>
            <a:r>
              <a:rPr lang="en-US" dirty="0" smtClean="0"/>
              <a:t>chronologically orders data to recognize that discourses have a history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77504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Analysis process may look different depending on whether you are doing </a:t>
            </a:r>
            <a:r>
              <a:rPr lang="en-US" i="1" dirty="0" smtClean="0"/>
              <a:t>technical</a:t>
            </a:r>
            <a:r>
              <a:rPr lang="en-US" dirty="0" smtClean="0"/>
              <a:t> DA or </a:t>
            </a:r>
            <a:r>
              <a:rPr lang="en-US" i="1" dirty="0" smtClean="0"/>
              <a:t>situated</a:t>
            </a:r>
            <a:r>
              <a:rPr lang="en-US" dirty="0" smtClean="0"/>
              <a:t> discourse tracing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Technical DA – more likely to involve repeated study of recordings and formulation of claims about conversational moves, structures and  strategies used in interactions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Formulation of claims may used grounded theory methods for analysis data i.e. open and axial coding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79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Situated DA tracing uses structured-focused comparison </a:t>
            </a:r>
            <a:r>
              <a:rPr lang="en-US" sz="1400" dirty="0" smtClean="0"/>
              <a:t>(George, 1979)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Involves developing i.e. philosophical or practical questions that a researcher asks of their data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Questions are applied across a chronically ordered data set to trace connections between different levels of discourse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0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/>
              <a:t>Navigate the multi-disciplinary and sometimes fragmented history of analyzing discourse</a:t>
            </a:r>
            <a:endParaRPr lang="en-AU" dirty="0"/>
          </a:p>
          <a:p>
            <a:pPr>
              <a:spcAft>
                <a:spcPts val="2400"/>
              </a:spcAft>
            </a:pPr>
            <a:r>
              <a:rPr lang="en-US" dirty="0" smtClean="0"/>
              <a:t>Distinguish </a:t>
            </a:r>
            <a:r>
              <a:rPr lang="en-US" dirty="0"/>
              <a:t>between the </a:t>
            </a:r>
            <a:r>
              <a:rPr lang="en-US" i="1" dirty="0"/>
              <a:t>technical</a:t>
            </a:r>
            <a:r>
              <a:rPr lang="en-US" dirty="0"/>
              <a:t> and </a:t>
            </a:r>
            <a:r>
              <a:rPr lang="en-US" i="1" dirty="0"/>
              <a:t>situated</a:t>
            </a:r>
            <a:r>
              <a:rPr lang="en-US" dirty="0"/>
              <a:t> sides of discourse analysis</a:t>
            </a:r>
            <a:endParaRPr lang="en-AU" dirty="0"/>
          </a:p>
          <a:p>
            <a:pPr>
              <a:spcAft>
                <a:spcPts val="2400"/>
              </a:spcAft>
            </a:pPr>
            <a:r>
              <a:rPr lang="en-US" dirty="0" smtClean="0"/>
              <a:t>Develop </a:t>
            </a:r>
            <a:r>
              <a:rPr lang="en-US" dirty="0"/>
              <a:t>research questions and protocols for analyzing discourses and discursive </a:t>
            </a:r>
            <a:r>
              <a:rPr lang="en-US" dirty="0" smtClean="0"/>
              <a:t>practices</a:t>
            </a:r>
          </a:p>
          <a:p>
            <a:pPr>
              <a:spcAft>
                <a:spcPts val="2400"/>
              </a:spcAft>
            </a:pPr>
            <a:r>
              <a:rPr lang="en-US" dirty="0"/>
              <a:t>Identify different techniques of gathering discursive data for micro, </a:t>
            </a:r>
            <a:r>
              <a:rPr lang="en-US" dirty="0" err="1"/>
              <a:t>meso</a:t>
            </a:r>
            <a:r>
              <a:rPr lang="en-US" dirty="0"/>
              <a:t> and/or macro levels of analysis	</a:t>
            </a:r>
            <a:endParaRPr lang="en-AU" dirty="0"/>
          </a:p>
          <a:p>
            <a:pPr>
              <a:spcAft>
                <a:spcPts val="2400"/>
              </a:spcAft>
            </a:pPr>
            <a:r>
              <a:rPr lang="en-US" dirty="0"/>
              <a:t>Select appropriate venues for sharing and distributing the results of research studies that use discourse analysis</a:t>
            </a:r>
            <a:r>
              <a:rPr lang="en-A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56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</a:t>
            </a:r>
            <a:r>
              <a:rPr lang="en-US" dirty="0" err="1" smtClean="0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Reflexivity and transferability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Not unique to discourse analysis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Reflexivity – reflecting on data to consider theoretical &amp; practical implications, ethical contributions, role of researcher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Transferability – the ability to apply research findings in other contexts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92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</a:t>
            </a:r>
            <a:r>
              <a:rPr lang="en-US" dirty="0" err="1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Reflection about </a:t>
            </a:r>
            <a:r>
              <a:rPr lang="en-US" dirty="0" err="1" smtClean="0"/>
              <a:t>rigour</a:t>
            </a:r>
            <a:r>
              <a:rPr lang="en-US" dirty="0" smtClean="0"/>
              <a:t> in discourse analysis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List of quality criteria adapted specifically to both </a:t>
            </a:r>
            <a:r>
              <a:rPr lang="en-US" i="1" dirty="0" smtClean="0"/>
              <a:t>technical</a:t>
            </a:r>
            <a:r>
              <a:rPr lang="en-US" dirty="0" smtClean="0"/>
              <a:t> and </a:t>
            </a:r>
            <a:r>
              <a:rPr lang="en-US" i="1" dirty="0" smtClean="0"/>
              <a:t>situated</a:t>
            </a:r>
            <a:r>
              <a:rPr lang="en-US" dirty="0" smtClean="0"/>
              <a:t> discourse analysis outlined in table on next slide</a:t>
            </a:r>
          </a:p>
          <a:p>
            <a:pPr marL="0" indent="0">
              <a:spcAft>
                <a:spcPts val="240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0055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54955"/>
              </p:ext>
            </p:extLst>
          </p:nvPr>
        </p:nvGraphicFramePr>
        <p:xfrm>
          <a:off x="457200" y="1148645"/>
          <a:ext cx="8229600" cy="515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911"/>
                <a:gridCol w="66406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Criteria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Explanation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Worthy topic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a timely and significant topic that addresses micro,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and/or macro levels of discourse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 rigor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sufficient and appropriate samples of talk and text, use of concepts like discursive practices, and data analysis techniques to make claims about discourse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Sincerity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self-reflexivity and transparency about choices made regarding the technical and situated sides of discourse analysis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Credibility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thick descriptions, excerpts from recorded interactions, and triangulation of data to show rather than tell how discourses operate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Resonance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evocative representations of findings and transferable implications that show how discourses connect across contexts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Significant contribution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evocative representations of findings and transferable implications that show how discourses connect across contexts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Ethical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follows appropriate procedures (like human subjects) and culturally-sensitive ethics throughout the research process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Meaningful coherence</a:t>
                      </a:r>
                      <a:r>
                        <a:rPr lang="en-AU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products and reports reflect what the study set out to accomplish, and researchers connect the goals of their study with their choices of literature, research questions, methods, and evidence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87400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Quality and rigour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835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and dissemination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Peer-reviewed journals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Communicating research findings to participants and the wider community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Community forums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Share information through local broadcasts and print media</a:t>
            </a:r>
          </a:p>
        </p:txBody>
      </p:sp>
    </p:spTree>
    <p:extLst>
      <p:ext uri="{BB962C8B-B14F-4D97-AF65-F5344CB8AC3E}">
        <p14:creationId xmlns:p14="http://schemas.microsoft.com/office/powerpoint/2010/main" val="3797372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and dissemination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Develop </a:t>
            </a:r>
            <a:r>
              <a:rPr lang="en-US" dirty="0"/>
              <a:t>culturally appropriate communication and promotion materials </a:t>
            </a:r>
            <a:endParaRPr lang="en-US" dirty="0" smtClean="0"/>
          </a:p>
          <a:p>
            <a:pPr>
              <a:spcAft>
                <a:spcPts val="2400"/>
              </a:spcAft>
            </a:pPr>
            <a:r>
              <a:rPr lang="en-US" dirty="0" smtClean="0"/>
              <a:t>Focused reflection </a:t>
            </a:r>
            <a:r>
              <a:rPr lang="en-US" sz="1400" dirty="0" smtClean="0"/>
              <a:t>(</a:t>
            </a:r>
            <a:r>
              <a:rPr lang="en-US" sz="1400" dirty="0" err="1" smtClean="0"/>
              <a:t>Mirivel</a:t>
            </a:r>
            <a:r>
              <a:rPr lang="en-US" sz="1400" dirty="0" smtClean="0"/>
              <a:t>, 2006)</a:t>
            </a:r>
            <a:r>
              <a:rPr lang="en-US" dirty="0" smtClean="0"/>
              <a:t>; researchers work with students, participants, lay experts &amp; community members to review audio and video recordings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91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History, meaning and use of discourse analysis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Characteristics of technical and situational discourse analysis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Criteria for ensuring quality and rigor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Ways of presenting and disseminating findings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47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1331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5600" dirty="0" err="1"/>
              <a:t>Alvesson</a:t>
            </a:r>
            <a:r>
              <a:rPr lang="en-US" sz="5600" dirty="0"/>
              <a:t> M and </a:t>
            </a:r>
            <a:r>
              <a:rPr lang="en-US" sz="5600" dirty="0" err="1"/>
              <a:t>Karreman</a:t>
            </a:r>
            <a:r>
              <a:rPr lang="en-US" sz="5600" dirty="0"/>
              <a:t> D. (2000) Varieties of discourse: On the study of organizations through discourse analysis. </a:t>
            </a:r>
            <a:r>
              <a:rPr lang="en-US" sz="5600" i="1" dirty="0"/>
              <a:t>Human Relations</a:t>
            </a:r>
            <a:r>
              <a:rPr lang="en-US" sz="5600" dirty="0"/>
              <a:t> 53: 1125-1149.</a:t>
            </a:r>
            <a:endParaRPr lang="en-AU" sz="5600" dirty="0"/>
          </a:p>
          <a:p>
            <a:pPr>
              <a:spcAft>
                <a:spcPts val="1200"/>
              </a:spcAft>
            </a:pPr>
            <a:r>
              <a:rPr lang="en-US" sz="5600" dirty="0"/>
              <a:t>Chilton P and </a:t>
            </a:r>
            <a:r>
              <a:rPr lang="en-US" sz="5600" dirty="0" err="1"/>
              <a:t>Schäffner</a:t>
            </a:r>
            <a:r>
              <a:rPr lang="en-US" sz="5600" dirty="0"/>
              <a:t> C. (2002) </a:t>
            </a:r>
            <a:r>
              <a:rPr lang="en-US" sz="5600" i="1" dirty="0"/>
              <a:t>Politics as text and talk: Analytic approaches to political </a:t>
            </a:r>
            <a:r>
              <a:rPr lang="en-US" sz="5600" i="1" dirty="0" smtClean="0"/>
              <a:t>discourse, </a:t>
            </a:r>
            <a:r>
              <a:rPr lang="en-US" sz="5600" dirty="0"/>
              <a:t>Amsterdam: John </a:t>
            </a:r>
            <a:r>
              <a:rPr lang="en-US" sz="5600" dirty="0" err="1"/>
              <a:t>Benjamins</a:t>
            </a:r>
            <a:r>
              <a:rPr lang="en-US" sz="5600" dirty="0"/>
              <a:t> Publishing Co.</a:t>
            </a:r>
            <a:endParaRPr lang="en-AU" sz="5600" dirty="0"/>
          </a:p>
          <a:p>
            <a:pPr>
              <a:spcAft>
                <a:spcPts val="1200"/>
              </a:spcAft>
            </a:pPr>
            <a:r>
              <a:rPr lang="en-US" sz="5600" dirty="0"/>
              <a:t>George A. (1979) </a:t>
            </a:r>
            <a:r>
              <a:rPr lang="en-US" sz="5600" i="1" dirty="0" smtClean="0"/>
              <a:t>Case </a:t>
            </a:r>
            <a:r>
              <a:rPr lang="en-US" sz="5600" i="1" dirty="0"/>
              <a:t>studies and theory development: The method of structured, focused </a:t>
            </a:r>
            <a:r>
              <a:rPr lang="en-US" sz="5600" i="1" dirty="0" smtClean="0"/>
              <a:t>comparison, </a:t>
            </a:r>
            <a:r>
              <a:rPr lang="en-US" sz="5600" dirty="0"/>
              <a:t>New York: Free Press</a:t>
            </a:r>
            <a:r>
              <a:rPr lang="en-US" sz="5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5600" dirty="0" smtClean="0"/>
              <a:t>Hodge </a:t>
            </a:r>
            <a:r>
              <a:rPr lang="en-US" sz="5600" dirty="0"/>
              <a:t>B and </a:t>
            </a:r>
            <a:r>
              <a:rPr lang="en-US" sz="5600" dirty="0" err="1"/>
              <a:t>McHoul</a:t>
            </a:r>
            <a:r>
              <a:rPr lang="en-US" sz="5600" dirty="0"/>
              <a:t> A. (1992) The politics of text and commentary. </a:t>
            </a:r>
            <a:r>
              <a:rPr lang="en-US" sz="5600" i="1" dirty="0"/>
              <a:t>Textual practice</a:t>
            </a:r>
            <a:r>
              <a:rPr lang="en-US" sz="5600" dirty="0"/>
              <a:t> 2: 189-209</a:t>
            </a:r>
            <a:r>
              <a:rPr lang="en-US" sz="5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5600" dirty="0" err="1" smtClean="0"/>
              <a:t>LeGreco</a:t>
            </a:r>
            <a:r>
              <a:rPr lang="en-US" sz="5600" dirty="0" smtClean="0"/>
              <a:t> </a:t>
            </a:r>
            <a:r>
              <a:rPr lang="en-US" sz="5600" dirty="0"/>
              <a:t>M. (2012) Working with policy: Restructuring healthy eating practices and the Circuit of Policy Communication. </a:t>
            </a:r>
            <a:r>
              <a:rPr lang="en-US" sz="5600" i="1" dirty="0"/>
              <a:t>Journal of Applied Communication Research</a:t>
            </a:r>
            <a:r>
              <a:rPr lang="en-US" sz="5600" dirty="0"/>
              <a:t> 40: 44-64.</a:t>
            </a:r>
            <a:endParaRPr lang="en-AU" sz="5600" dirty="0"/>
          </a:p>
          <a:p>
            <a:pPr>
              <a:spcAft>
                <a:spcPts val="1200"/>
              </a:spcAft>
            </a:pPr>
            <a:r>
              <a:rPr lang="en-US" sz="5600" dirty="0" err="1"/>
              <a:t>LeGreco</a:t>
            </a:r>
            <a:r>
              <a:rPr lang="en-US" sz="5600" dirty="0"/>
              <a:t> M and Tracy </a:t>
            </a:r>
            <a:r>
              <a:rPr lang="en-US" sz="5600" dirty="0" smtClean="0"/>
              <a:t>S. </a:t>
            </a:r>
            <a:r>
              <a:rPr lang="en-US" sz="5600" dirty="0"/>
              <a:t>(2009) Discourse tracing as qualitative practice. </a:t>
            </a:r>
            <a:r>
              <a:rPr lang="en-US" sz="5600" i="1" dirty="0"/>
              <a:t>Qualitative Inquiry</a:t>
            </a:r>
            <a:r>
              <a:rPr lang="en-US" sz="5600" dirty="0"/>
              <a:t> 15: 1516-1543</a:t>
            </a:r>
            <a:r>
              <a:rPr lang="en-US" sz="5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5600" dirty="0" err="1"/>
              <a:t>Mirivel</a:t>
            </a:r>
            <a:r>
              <a:rPr lang="en-US" sz="5600" dirty="0"/>
              <a:t> JC. (2006) Getting “nipped and tucked” through talk: A communication take on cosmetic </a:t>
            </a:r>
            <a:r>
              <a:rPr lang="en-US" sz="5600" dirty="0" smtClean="0"/>
              <a:t>surgery: </a:t>
            </a:r>
            <a:r>
              <a:rPr lang="en-US" sz="5600" dirty="0"/>
              <a:t>University of Colorado at Boulder</a:t>
            </a:r>
            <a:r>
              <a:rPr lang="en-US" sz="5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5600" dirty="0" err="1" smtClean="0"/>
              <a:t>Rapoport</a:t>
            </a:r>
            <a:r>
              <a:rPr lang="en-US" sz="5600" dirty="0" smtClean="0"/>
              <a:t> </a:t>
            </a:r>
            <a:r>
              <a:rPr lang="en-US" sz="5600" dirty="0"/>
              <a:t>L. (2003) </a:t>
            </a:r>
            <a:r>
              <a:rPr lang="en-US" sz="5600" i="1" dirty="0"/>
              <a:t>How we eat: Appetite, culture, and the psychology of </a:t>
            </a:r>
            <a:r>
              <a:rPr lang="en-US" sz="5600" i="1" dirty="0" smtClean="0"/>
              <a:t>food, </a:t>
            </a:r>
            <a:r>
              <a:rPr lang="en-US" sz="5600" dirty="0"/>
              <a:t>Toronto: ECW Press</a:t>
            </a:r>
            <a:r>
              <a:rPr lang="en-US" sz="56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5600" dirty="0" smtClean="0"/>
              <a:t>Tracy </a:t>
            </a:r>
            <a:r>
              <a:rPr lang="en-US" sz="5600" dirty="0"/>
              <a:t>K and </a:t>
            </a:r>
            <a:r>
              <a:rPr lang="en-US" sz="5600" dirty="0" err="1"/>
              <a:t>Mirivel</a:t>
            </a:r>
            <a:r>
              <a:rPr lang="en-US" sz="5600" dirty="0"/>
              <a:t> JC. (2009) Discourse analysis: The practice and practical value of taping, transcribing, and </a:t>
            </a:r>
            <a:r>
              <a:rPr lang="en-US" sz="5600" dirty="0" err="1"/>
              <a:t>analysing</a:t>
            </a:r>
            <a:r>
              <a:rPr lang="en-US" sz="5600" dirty="0"/>
              <a:t> talk. In: Frey L and </a:t>
            </a:r>
            <a:r>
              <a:rPr lang="en-US" sz="5600" dirty="0" err="1"/>
              <a:t>Cissna</a:t>
            </a:r>
            <a:r>
              <a:rPr lang="en-US" sz="5600" dirty="0"/>
              <a:t> K (</a:t>
            </a:r>
            <a:r>
              <a:rPr lang="en-US" sz="5600" dirty="0" err="1"/>
              <a:t>eds</a:t>
            </a:r>
            <a:r>
              <a:rPr lang="en-US" sz="5600" dirty="0"/>
              <a:t>) </a:t>
            </a:r>
            <a:r>
              <a:rPr lang="en-US" sz="5600" i="1" dirty="0" err="1"/>
              <a:t>Routledge</a:t>
            </a:r>
            <a:r>
              <a:rPr lang="en-US" sz="5600" i="1" dirty="0"/>
              <a:t> Handbook of Applied Communication Research.</a:t>
            </a:r>
            <a:r>
              <a:rPr lang="en-US" sz="5600" dirty="0"/>
              <a:t> New York: </a:t>
            </a:r>
            <a:r>
              <a:rPr lang="en-US" sz="5600" dirty="0" err="1" smtClean="0"/>
              <a:t>Routledge</a:t>
            </a:r>
            <a:r>
              <a:rPr lang="en-US" sz="5600" dirty="0" smtClean="0"/>
              <a:t>, </a:t>
            </a:r>
            <a:r>
              <a:rPr lang="en-US" sz="5600" dirty="0"/>
              <a:t>153-177.</a:t>
            </a:r>
            <a:endParaRPr lang="en-AU" sz="5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1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Links to rhetoric, structuralism, </a:t>
            </a:r>
            <a:r>
              <a:rPr lang="en-US" dirty="0" err="1" smtClean="0"/>
              <a:t>interpretivism</a:t>
            </a:r>
            <a:r>
              <a:rPr lang="en-US" dirty="0" smtClean="0"/>
              <a:t> and critical theory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Used to study language through written and spoken words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Discourse analysis is a term used to describe various research techniques for studying everything from local language practices to larger systems of socially constructed meaning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7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/>
              <a:t>F</a:t>
            </a:r>
            <a:r>
              <a:rPr lang="en-US" dirty="0" smtClean="0"/>
              <a:t>irst handbook on discourse analysis published in 1985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Covered topics such as dialogue, conversation, discourse analysis as a cross-discipline and dimensions of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9689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Scholars who identify as doing discourse analysis are interested in:</a:t>
            </a:r>
          </a:p>
          <a:p>
            <a:pPr>
              <a:spcAft>
                <a:spcPts val="2400"/>
              </a:spcAft>
            </a:pPr>
            <a:r>
              <a:rPr lang="en-US" dirty="0"/>
              <a:t>s</a:t>
            </a:r>
            <a:r>
              <a:rPr lang="en-US" dirty="0" smtClean="0"/>
              <a:t>ome form of language, usually talk and text</a:t>
            </a:r>
          </a:p>
          <a:p>
            <a:pPr>
              <a:spcAft>
                <a:spcPts val="2400"/>
              </a:spcAft>
            </a:pPr>
            <a:r>
              <a:rPr lang="en-US" dirty="0"/>
              <a:t>s</a:t>
            </a:r>
            <a:r>
              <a:rPr lang="en-US" dirty="0" smtClean="0"/>
              <a:t>ome position on context, either the need to bracket it out or make it part of the analysis</a:t>
            </a:r>
          </a:p>
          <a:p>
            <a:pPr>
              <a:spcAft>
                <a:spcPts val="2400"/>
              </a:spcAft>
            </a:pPr>
            <a:r>
              <a:rPr lang="en-US" dirty="0"/>
              <a:t>s</a:t>
            </a:r>
            <a:r>
              <a:rPr lang="en-US" dirty="0" smtClean="0"/>
              <a:t>ome use of discourse analysis as a methodological approach to make claims about interpretive and, or, critical theories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4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Concerns that the term was becoming a ‘catch-all’ concept to describe any study that deals with language, dialogue and text</a:t>
            </a:r>
          </a:p>
          <a:p>
            <a:pPr>
              <a:spcAft>
                <a:spcPts val="2400"/>
              </a:spcAft>
            </a:pPr>
            <a:r>
              <a:rPr lang="en-US" dirty="0"/>
              <a:t>More precise definitions required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 a very basic sense, discourse is talk and text</a:t>
            </a:r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5024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sz="3500" dirty="0" smtClean="0"/>
              <a:t>Talk is framed as naturally occurring conversation and dialogue that is not influenced by a researcher </a:t>
            </a:r>
            <a:r>
              <a:rPr lang="en-US" sz="2000" dirty="0" smtClean="0"/>
              <a:t>(Tracy and </a:t>
            </a:r>
            <a:r>
              <a:rPr lang="en-US" sz="2000" dirty="0" err="1" smtClean="0"/>
              <a:t>Mirivel</a:t>
            </a:r>
            <a:r>
              <a:rPr lang="en-US" sz="2000" dirty="0" smtClean="0"/>
              <a:t>, 2009)</a:t>
            </a:r>
          </a:p>
          <a:p>
            <a:pPr>
              <a:spcAft>
                <a:spcPts val="2400"/>
              </a:spcAft>
            </a:pPr>
            <a:r>
              <a:rPr lang="en-US" sz="3500" dirty="0" smtClean="0"/>
              <a:t>Texts are informal or formal written accounts of interaction</a:t>
            </a:r>
          </a:p>
          <a:p>
            <a:pPr>
              <a:spcAft>
                <a:spcPts val="2400"/>
              </a:spcAft>
            </a:pPr>
            <a:r>
              <a:rPr lang="en-US" sz="3500" dirty="0" smtClean="0"/>
              <a:t>Discourse that favors local interactions is characterized as </a:t>
            </a:r>
            <a:r>
              <a:rPr lang="en-US" sz="3500" i="1" dirty="0" smtClean="0"/>
              <a:t>micro-level discourse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406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48134" cy="4905022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i="1" dirty="0" smtClean="0"/>
              <a:t>Macro-level discourse </a:t>
            </a:r>
            <a:r>
              <a:rPr lang="en-US" dirty="0" smtClean="0"/>
              <a:t>frames discourses as indicative of broader social patterns and practices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For example, discourses of ‘</a:t>
            </a:r>
            <a:r>
              <a:rPr lang="en-US" dirty="0" err="1" smtClean="0"/>
              <a:t>nutritionism</a:t>
            </a:r>
            <a:r>
              <a:rPr lang="en-US" dirty="0" smtClean="0"/>
              <a:t>’ </a:t>
            </a:r>
            <a:r>
              <a:rPr lang="en-US" sz="1400" dirty="0" smtClean="0"/>
              <a:t>(</a:t>
            </a:r>
            <a:r>
              <a:rPr lang="en-US" sz="1400" dirty="0" err="1" smtClean="0"/>
              <a:t>Rapoport</a:t>
            </a:r>
            <a:r>
              <a:rPr lang="en-US" sz="1400" dirty="0" smtClean="0"/>
              <a:t>, 2003) </a:t>
            </a:r>
            <a:r>
              <a:rPr lang="en-US" dirty="0" smtClean="0"/>
              <a:t>are evident in advertising strategies and public health policies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Positioned as enduring patterns of talk and text across contexts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69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i="1" dirty="0" err="1" smtClean="0"/>
              <a:t>Meso</a:t>
            </a:r>
            <a:r>
              <a:rPr lang="en-US" i="1" dirty="0" smtClean="0"/>
              <a:t>-level discourse</a:t>
            </a:r>
            <a:r>
              <a:rPr lang="en-US" sz="1400" dirty="0" smtClean="0"/>
              <a:t> </a:t>
            </a:r>
            <a:r>
              <a:rPr lang="en-US" dirty="0" smtClean="0"/>
              <a:t>treats discourse as instances of talk and text that connect micro and macro discourses </a:t>
            </a:r>
            <a:r>
              <a:rPr lang="en-US" sz="1400" dirty="0"/>
              <a:t>(</a:t>
            </a:r>
            <a:r>
              <a:rPr lang="en-US" sz="1400" dirty="0" err="1"/>
              <a:t>Alvesson</a:t>
            </a:r>
            <a:r>
              <a:rPr lang="en-US" sz="1400" dirty="0"/>
              <a:t> and </a:t>
            </a:r>
            <a:r>
              <a:rPr lang="en-US" sz="1400" dirty="0" err="1"/>
              <a:t>Karreman</a:t>
            </a:r>
            <a:r>
              <a:rPr lang="en-US" sz="1400" dirty="0"/>
              <a:t>, 2000) </a:t>
            </a:r>
            <a:endParaRPr lang="en-US" sz="1400" dirty="0" smtClean="0"/>
          </a:p>
          <a:p>
            <a:pPr>
              <a:spcAft>
                <a:spcPts val="2400"/>
              </a:spcAft>
            </a:pPr>
            <a:r>
              <a:rPr lang="en-US" dirty="0" smtClean="0"/>
              <a:t>Provides an opportunity to focus on the concept of discourses as the routine uses of talk and text to coordinate actions across contexts </a:t>
            </a:r>
            <a:r>
              <a:rPr lang="en-US" sz="1400" dirty="0" smtClean="0"/>
              <a:t>(</a:t>
            </a:r>
            <a:r>
              <a:rPr lang="en-US" sz="1400" dirty="0" err="1" smtClean="0"/>
              <a:t>LeGreco</a:t>
            </a:r>
            <a:r>
              <a:rPr lang="en-US" sz="1400" dirty="0" smtClean="0"/>
              <a:t>, 2012; </a:t>
            </a:r>
            <a:r>
              <a:rPr lang="en-US" sz="1400" dirty="0" err="1" smtClean="0"/>
              <a:t>LeGreco</a:t>
            </a:r>
            <a:r>
              <a:rPr lang="en-US" sz="1400" dirty="0" smtClean="0"/>
              <a:t> and Tracy, 2009)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87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1568</Words>
  <Application>Microsoft Macintosh PowerPoint</Application>
  <PresentationFormat>On-screen Show (4:3)</PresentationFormat>
  <Paragraphs>128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Chapter 5 Discourse analysis </vt:lpstr>
      <vt:lpstr>Learning objectives</vt:lpstr>
      <vt:lpstr>History of the methodology</vt:lpstr>
      <vt:lpstr>History of the methodology</vt:lpstr>
      <vt:lpstr>History of the methodology</vt:lpstr>
      <vt:lpstr>Philosophical underpinnings</vt:lpstr>
      <vt:lpstr>Philosophical underpinnings</vt:lpstr>
      <vt:lpstr>Philosophical underpinnings</vt:lpstr>
      <vt:lpstr>Philosophical underpinnings</vt:lpstr>
      <vt:lpstr>Philosophical underpinnings</vt:lpstr>
      <vt:lpstr>Positioning the researcher</vt:lpstr>
      <vt:lpstr>Positioning the researcher</vt:lpstr>
      <vt:lpstr>Aligning philosophy and methodology with purpose</vt:lpstr>
      <vt:lpstr>Aligning philosophy and methodology with purpose</vt:lpstr>
      <vt:lpstr>Aligning philosophy and methodology with purpose</vt:lpstr>
      <vt:lpstr>Data generation and collection</vt:lpstr>
      <vt:lpstr>Data generation and collection</vt:lpstr>
      <vt:lpstr>Analysis of data</vt:lpstr>
      <vt:lpstr>Analysis of data</vt:lpstr>
      <vt:lpstr>Quality and rigour</vt:lpstr>
      <vt:lpstr>Quality and rigour</vt:lpstr>
      <vt:lpstr>PowerPoint Presentation</vt:lpstr>
      <vt:lpstr>Presentation and dissemination of findings</vt:lpstr>
      <vt:lpstr>Presentation and dissemination of findings</vt:lpstr>
      <vt:lpstr>Summary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</dc:title>
  <dc:creator>JenniferCS</dc:creator>
  <cp:lastModifiedBy>JenniferCS</cp:lastModifiedBy>
  <cp:revision>36</cp:revision>
  <dcterms:created xsi:type="dcterms:W3CDTF">2013-05-27T06:18:21Z</dcterms:created>
  <dcterms:modified xsi:type="dcterms:W3CDTF">2013-08-26T03:27:09Z</dcterms:modified>
</cp:coreProperties>
</file>